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 Light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C9570F-9A02-4CA8-9D8A-1A816C14AE35}">
  <a:tblStyle styleId="{45C9570F-9A02-4CA8-9D8A-1A816C14AE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Light-italic.fntdata"/><Relationship Id="rId30" Type="http://schemas.openxmlformats.org/officeDocument/2006/relationships/font" Target="fonts/MerriweatherLight-bold.fntdata"/><Relationship Id="rId11" Type="http://schemas.openxmlformats.org/officeDocument/2006/relationships/slide" Target="slides/slide5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4.xml"/><Relationship Id="rId32" Type="http://schemas.openxmlformats.org/officeDocument/2006/relationships/font" Target="fonts/Merriweather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35ea894a7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35ea894a7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35ea894a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35ea894a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35ea894a7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35ea894a7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35ea894a7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35ea894a7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35ea894a7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35ea894a7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35ea894a7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35ea894a7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35ea894a7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35ea894a7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35ea894a7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35ea894a7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35ea894a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35ea894a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35ea894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35ea894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35ea894a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35ea894a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35ea894a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35ea894a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35ea894a7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35ea894a7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35ea894a7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35ea894a7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35ea894a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35ea894a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35ea894a7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35ea894a7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35ea894a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35ea894a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eb.archive.org/web/20200402132841/http:/www.ti.com/lit/ug/slau356i/slau356i.pdf" TargetMode="External"/><Relationship Id="rId4" Type="http://schemas.openxmlformats.org/officeDocument/2006/relationships/hyperlink" Target="http://web.archive.org/web/20200402132841/http:/www.ti.com/lit/ug/slau356i/slau356i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goIKRaznhMhBFpRD_evUSkEPCGaz8O1v/view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49675" y="3963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LaunchTone</a:t>
            </a:r>
            <a:r>
              <a:rPr baseline="30000" lang="en" sz="6000"/>
              <a:t>™</a:t>
            </a:r>
            <a:endParaRPr baseline="30000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 Digital Instrument Using the TI LaunchPad Microcontroller</a:t>
            </a:r>
            <a:endParaRPr sz="23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17725" y="3887700"/>
            <a:ext cx="85206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Zach Martin</a:t>
            </a:r>
            <a:endParaRPr sz="18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Spring 2025 Final Project</a:t>
            </a:r>
            <a:endParaRPr sz="18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Professor Shahnam Mirzaei</a:t>
            </a:r>
            <a:endParaRPr sz="18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ECE595R - </a:t>
            </a:r>
            <a:r>
              <a:rPr lang="en"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Robotics &amp; Embedded Systems </a:t>
            </a:r>
            <a:endParaRPr sz="18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1613" t="0"/>
          <a:stretch/>
        </p:blipFill>
        <p:spPr>
          <a:xfrm>
            <a:off x="0" y="608400"/>
            <a:ext cx="4428240" cy="45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4294967295" type="title"/>
          </p:nvPr>
        </p:nvSpPr>
        <p:spPr>
          <a:xfrm>
            <a:off x="25" y="0"/>
            <a:ext cx="9144000" cy="608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main.c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250" y="608400"/>
            <a:ext cx="4715749" cy="45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Ultrasonic_Sensor.c		Ultrasonic_Sensor.h</a:t>
            </a:r>
            <a:endParaRPr b="1"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5600"/>
            <a:ext cx="4109076" cy="45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4">
            <a:alphaModFix/>
          </a:blip>
          <a:srcRect b="33941" l="0" r="0" t="0"/>
          <a:stretch/>
        </p:blipFill>
        <p:spPr>
          <a:xfrm>
            <a:off x="4109075" y="623425"/>
            <a:ext cx="5034925" cy="45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Speaker</a:t>
            </a: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.c		     							Speaker.h</a:t>
            </a:r>
            <a:endParaRPr b="1"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56072" l="0" r="55508" t="0"/>
          <a:stretch/>
        </p:blipFill>
        <p:spPr>
          <a:xfrm>
            <a:off x="0" y="623425"/>
            <a:ext cx="2057375" cy="338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0" r="8248" t="43029"/>
          <a:stretch/>
        </p:blipFill>
        <p:spPr>
          <a:xfrm>
            <a:off x="2057375" y="623425"/>
            <a:ext cx="3379825" cy="45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b="0" l="0" r="28785" t="0"/>
          <a:stretch/>
        </p:blipFill>
        <p:spPr>
          <a:xfrm>
            <a:off x="5437200" y="623425"/>
            <a:ext cx="3706801" cy="2449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GPIO</a:t>
            </a: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.c</a:t>
            </a:r>
            <a:endParaRPr b="1"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5600"/>
            <a:ext cx="4575396" cy="452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15600"/>
            <a:ext cx="4571999" cy="452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GPIO.c (continued)     GPIO.h</a:t>
            </a:r>
            <a:endParaRPr b="1"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1195" t="0"/>
          <a:stretch/>
        </p:blipFill>
        <p:spPr>
          <a:xfrm>
            <a:off x="3653525" y="615600"/>
            <a:ext cx="5490250" cy="45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5600"/>
            <a:ext cx="3653525" cy="45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Timer_A0</a:t>
            </a: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.c		     		    	    Timer_A0.h</a:t>
            </a:r>
            <a:endParaRPr b="1"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0" l="0" r="1244" t="0"/>
          <a:stretch/>
        </p:blipFill>
        <p:spPr>
          <a:xfrm>
            <a:off x="0" y="623425"/>
            <a:ext cx="4141100" cy="45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23425"/>
            <a:ext cx="4572000" cy="382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Timer_A1.c		     			    Timer_A1.h</a:t>
            </a:r>
            <a:endParaRPr b="1"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5600"/>
            <a:ext cx="4101225" cy="45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15600"/>
            <a:ext cx="4572000" cy="35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Development</a:t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311725" y="1512225"/>
            <a:ext cx="79398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Original Design</a:t>
            </a:r>
            <a:endParaRPr b="1" sz="2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Light"/>
              <a:buChar char="●"/>
            </a:pPr>
            <a:r>
              <a:rPr lang="en" sz="18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Install LCD Display</a:t>
            </a:r>
            <a:endParaRPr sz="18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Light"/>
              <a:buChar char="●"/>
            </a:pPr>
            <a:r>
              <a:rPr lang="en" sz="18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Code Pushbuttons (Mode Select, Pitch Modulation, etc.)</a:t>
            </a:r>
            <a:endParaRPr sz="18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Light"/>
              <a:buChar char="●"/>
            </a:pPr>
            <a:r>
              <a:rPr lang="en" sz="18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Replace Faulty Ultrasonic Sensor</a:t>
            </a:r>
            <a:endParaRPr sz="18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Additional Features</a:t>
            </a:r>
            <a:endParaRPr b="1" sz="2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Light"/>
              <a:buChar char="●"/>
            </a:pPr>
            <a:r>
              <a:rPr lang="en" sz="18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Explore Alternative Sound Profiles (Air Drums, Piano, Guitar, etc.)</a:t>
            </a:r>
            <a:endParaRPr sz="18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Light"/>
              <a:buChar char="●"/>
            </a:pPr>
            <a:r>
              <a:rPr lang="en" sz="18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Smooth Transitions Using Filter Algorithm</a:t>
            </a:r>
            <a:endParaRPr sz="18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Light"/>
              <a:buChar char="●"/>
            </a:pPr>
            <a:r>
              <a:rPr lang="en" sz="18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Tighten Ultrasonic Beams</a:t>
            </a:r>
            <a:endParaRPr sz="18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Light"/>
              <a:buChar char="●"/>
            </a:pPr>
            <a:r>
              <a:rPr lang="en" sz="18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Construct Enclosure</a:t>
            </a:r>
            <a:endParaRPr sz="18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514150" y="1601850"/>
            <a:ext cx="81174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Light"/>
              <a:buAutoNum type="arabicPeriod"/>
            </a:pPr>
            <a:r>
              <a:rPr lang="en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“Moog Etherwave Theremin review,” Musicradar. https://www.musicradar.com/reviews/tech/moog-etherwave-theremin-179236.</a:t>
            </a:r>
            <a:endParaRPr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Light"/>
              <a:buAutoNum type="arabicPeriod"/>
            </a:pPr>
            <a:r>
              <a:rPr lang="en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“</a:t>
            </a:r>
            <a:r>
              <a:rPr i="1" lang="en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The Eerie Sounds of the Theremin – Music of the Future that Arrived 100 Years Ago</a:t>
            </a:r>
            <a:r>
              <a:rPr lang="en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,” Thevintagenews. https://www.thevintagenews.com/2019/09/25/theremin/.</a:t>
            </a:r>
            <a:endParaRPr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Light"/>
              <a:buAutoNum type="arabicPeriod"/>
            </a:pPr>
            <a:r>
              <a:rPr lang="en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Texas Instruments, “</a:t>
            </a:r>
            <a:r>
              <a:rPr i="1" lang="en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MSP432P4xx Technical Reference Manual</a:t>
            </a:r>
            <a:r>
              <a:rPr lang="en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,” Archive. Available: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Merriweather Light"/>
                <a:ea typeface="Merriweather Light"/>
                <a:cs typeface="Merriweather Light"/>
                <a:sym typeface="Merriweath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Merriweather Light"/>
                <a:ea typeface="Merriweather Light"/>
                <a:cs typeface="Merriweather Light"/>
                <a:sym typeface="Merriweather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web.archive.org/web/20200402132841/http:/www.ti.com/lit/ug/slau356i/slau356i.pdf</a:t>
            </a:r>
            <a:r>
              <a:rPr lang="en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.</a:t>
            </a:r>
            <a:endParaRPr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erriweather Light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Merriweather Light"/>
                <a:ea typeface="Merriweather Light"/>
                <a:cs typeface="Merriweather Light"/>
                <a:sym typeface="Merriweather Light"/>
              </a:rPr>
              <a:t>draw.io, “Flowchart Maker &amp; Online Diagram Software”. https://app.diagrams.net/.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11725" y="1380575"/>
            <a:ext cx="8246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Contactless musical instrument</a:t>
            </a:r>
            <a:endParaRPr b="1" sz="2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Light"/>
              <a:buChar char="●"/>
            </a:pPr>
            <a:r>
              <a:rPr lang="en" sz="20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Played by blocking sensors at varying distances</a:t>
            </a:r>
            <a:endParaRPr sz="20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Light"/>
              <a:buChar char="●"/>
            </a:pPr>
            <a:r>
              <a:rPr lang="en" sz="20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Status LEDs and LCD Display</a:t>
            </a:r>
            <a:endParaRPr sz="20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Light"/>
              <a:buChar char="●"/>
            </a:pPr>
            <a:r>
              <a:rPr lang="en" sz="20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Multiple sound profiles</a:t>
            </a:r>
            <a:endParaRPr sz="2000">
              <a:solidFill>
                <a:schemeClr val="dk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775" y="2571750"/>
            <a:ext cx="4000550" cy="20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831775" y="4644325"/>
            <a:ext cx="394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Swedish musician Detektivbyrån rocking a theremin [2]</a:t>
            </a:r>
            <a:endParaRPr sz="11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154213" y="4644325"/>
            <a:ext cx="23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Moog Etherwave Theremin [1]</a:t>
            </a:r>
            <a:endParaRPr sz="11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76038" y="2970400"/>
            <a:ext cx="2510474" cy="167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338" t="2477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0" y="0"/>
            <a:ext cx="3190500" cy="127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Block Diagram</a:t>
            </a:r>
            <a:endParaRPr b="1"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Planned Design</a:t>
            </a:r>
            <a:endParaRPr sz="25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-219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0" y="0"/>
            <a:ext cx="309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Block Diagram</a:t>
            </a:r>
            <a:endParaRPr b="1" sz="2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 </a:t>
            </a:r>
            <a:r>
              <a:rPr lang="en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Design</a:t>
            </a:r>
            <a:endParaRPr sz="2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0" r="1302" t="0"/>
          <a:stretch/>
        </p:blipFill>
        <p:spPr>
          <a:xfrm>
            <a:off x="39850" y="0"/>
            <a:ext cx="9024850" cy="50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0" y="0"/>
            <a:ext cx="3190500" cy="127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Block Diagram</a:t>
            </a:r>
            <a:endParaRPr b="1"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Current Design</a:t>
            </a:r>
            <a:endParaRPr b="1"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Implementation</a:t>
            </a:r>
            <a:endParaRPr/>
          </a:p>
        </p:txBody>
      </p:sp>
      <p:pic>
        <p:nvPicPr>
          <p:cNvPr id="95" name="Google Shape;95;p17" title="20250504_141157.jpg"/>
          <p:cNvPicPr preferRelativeResize="0"/>
          <p:nvPr/>
        </p:nvPicPr>
        <p:blipFill rotWithShape="1">
          <a:blip r:embed="rId3">
            <a:alphaModFix/>
          </a:blip>
          <a:srcRect b="3778" l="19057" r="4775" t="1037"/>
          <a:stretch/>
        </p:blipFill>
        <p:spPr>
          <a:xfrm>
            <a:off x="96563" y="1470075"/>
            <a:ext cx="2957573" cy="207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title="Underside.jpg"/>
          <p:cNvPicPr preferRelativeResize="0"/>
          <p:nvPr/>
        </p:nvPicPr>
        <p:blipFill rotWithShape="1">
          <a:blip r:embed="rId4">
            <a:alphaModFix/>
          </a:blip>
          <a:srcRect b="6559" l="5624" r="3951" t="0"/>
          <a:stretch/>
        </p:blipFill>
        <p:spPr>
          <a:xfrm>
            <a:off x="3211275" y="1470075"/>
            <a:ext cx="2799901" cy="3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title="Underside_Close.jpg"/>
          <p:cNvPicPr preferRelativeResize="0"/>
          <p:nvPr/>
        </p:nvPicPr>
        <p:blipFill rotWithShape="1">
          <a:blip r:embed="rId5">
            <a:alphaModFix/>
          </a:blip>
          <a:srcRect b="13183" l="0" r="0" t="10741"/>
          <a:stretch/>
        </p:blipFill>
        <p:spPr>
          <a:xfrm>
            <a:off x="6168313" y="1470075"/>
            <a:ext cx="2852700" cy="32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75408" y="3549100"/>
            <a:ext cx="27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Front Surface</a:t>
            </a:r>
            <a:endParaRPr sz="18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172083" y="4681800"/>
            <a:ext cx="27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Underside</a:t>
            </a:r>
            <a:endParaRPr sz="18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6194733" y="4681800"/>
            <a:ext cx="27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Underside - Close</a:t>
            </a:r>
            <a:endParaRPr sz="18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</a:t>
            </a:r>
            <a:endParaRPr/>
          </a:p>
        </p:txBody>
      </p:sp>
      <p:pic>
        <p:nvPicPr>
          <p:cNvPr descr="Video of Digital Theremin being played. A man moves his hand close to and away from the ultrasonic sensor at the top of the device and the speakers play sounds with pitch directly proportional to distance." id="106" name="Google Shape;106;p18" title="20250504_14155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175" y="1262775"/>
            <a:ext cx="6899059" cy="38807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</a:t>
            </a:r>
            <a:endParaRPr/>
          </a:p>
        </p:txBody>
      </p:sp>
      <p:graphicFrame>
        <p:nvGraphicFramePr>
          <p:cNvPr id="112" name="Google Shape;112;p19"/>
          <p:cNvGraphicFramePr/>
          <p:nvPr/>
        </p:nvGraphicFramePr>
        <p:xfrm>
          <a:off x="924200" y="138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{45C9570F-9A02-4CA8-9D8A-1A816C14AE35}</a:tableStyleId>
              </a:tblPr>
              <a:tblGrid>
                <a:gridCol w="1268475"/>
                <a:gridCol w="1155100"/>
                <a:gridCol w="1007650"/>
              </a:tblGrid>
              <a:tr h="2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Component</a:t>
                      </a:r>
                      <a:endParaRPr b="1" sz="9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Component Pin</a:t>
                      </a:r>
                      <a:endParaRPr b="1" sz="9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LaunchPad Pin</a:t>
                      </a:r>
                      <a:endParaRPr b="1" sz="9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Ultrasonic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Sensor 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TRIG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P4.0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ECHO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P4.1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VDD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+5V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Ultrasonic 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Sensor 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TRIG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P4.2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ECHO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P4.3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VDD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+5V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Killswitch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VDD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P4.5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TRAVELER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SPEAKER RED**</a:t>
                      </a:r>
                      <a:endParaRPr i="1"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Speakers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RED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TRAVELER**</a:t>
                      </a:r>
                      <a:endParaRPr i="1"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BLK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" name="Google Shape;113;p19"/>
          <p:cNvGraphicFramePr/>
          <p:nvPr/>
        </p:nvGraphicFramePr>
        <p:xfrm>
          <a:off x="4797700" y="138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{45C9570F-9A02-4CA8-9D8A-1A816C14AE35}</a:tableStyleId>
              </a:tblPr>
              <a:tblGrid>
                <a:gridCol w="1268475"/>
                <a:gridCol w="1155100"/>
                <a:gridCol w="1007650"/>
              </a:tblGrid>
              <a:tr h="27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Component</a:t>
                      </a:r>
                      <a:endParaRPr b="1" sz="9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Component Pin</a:t>
                      </a:r>
                      <a:endParaRPr b="1" sz="9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LaunchPad Pin</a:t>
                      </a:r>
                      <a:endParaRPr b="1" sz="9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Red-Green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LED 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P10.0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3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P10.1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Red-Green</a:t>
                      </a:r>
                      <a:b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</a:b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LED 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P10.2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GND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TRIG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P10.3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Pushbutton 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P2.4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+5V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Pushbutton 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P2.5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+5V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Pushbutton 3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P2.6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+5V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Pushbutton 4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1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P2.7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2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erriweather Light"/>
                          <a:ea typeface="Merriweather Light"/>
                          <a:cs typeface="Merriweather Light"/>
                          <a:sym typeface="Merriweather Light"/>
                        </a:rPr>
                        <a:t>+5V</a:t>
                      </a:r>
                      <a:endParaRPr sz="900">
                        <a:latin typeface="Merriweather Light"/>
                        <a:ea typeface="Merriweather Light"/>
                        <a:cs typeface="Merriweather Light"/>
                        <a:sym typeface="Merriweather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8166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1548750" y="0"/>
            <a:ext cx="7595400" cy="127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Flow Chart</a:t>
            </a: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…</a:t>
            </a: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250" y="1533600"/>
            <a:ext cx="2206800" cy="11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6763400" y="2660950"/>
            <a:ext cx="202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Detektivbyrån still rocking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Overview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5400" y="1325300"/>
            <a:ext cx="44325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87">
                <a:latin typeface="Merriweather"/>
                <a:ea typeface="Merriweather"/>
                <a:cs typeface="Merriweather"/>
                <a:sym typeface="Merriweather"/>
              </a:rPr>
              <a:t>Imported Files</a:t>
            </a:r>
            <a:endParaRPr b="1" sz="238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960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m</a:t>
            </a: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sp.c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960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Library for interfacing MCU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4960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i="1"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Source: Texas Instruments</a:t>
            </a:r>
            <a:endParaRPr i="1"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4960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CortexM.c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960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Enables systemwide interrupts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4960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i="1"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Source: Jonathan Valvano</a:t>
            </a:r>
            <a:endParaRPr i="1"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4960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Clock.c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960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Provides delay functions and initializes system clock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4960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i="1"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Source: Jonathan Valvano</a:t>
            </a:r>
            <a:endParaRPr i="1"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4960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EUSCI_A0_UART.c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960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Directs print statements to the serial console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4960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i="1"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Source: Aaron Nanas</a:t>
            </a:r>
            <a:endParaRPr i="1"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477900" y="1325300"/>
            <a:ext cx="46209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>
                <a:latin typeface="Merriweather"/>
                <a:ea typeface="Merriweather"/>
                <a:cs typeface="Merriweather"/>
                <a:sym typeface="Merriweather"/>
              </a:rPr>
              <a:t>Handwritten </a:t>
            </a:r>
            <a:r>
              <a:rPr b="1" lang="en" sz="2150">
                <a:latin typeface="Merriweather"/>
                <a:ea typeface="Merriweather"/>
                <a:cs typeface="Merriweather"/>
                <a:sym typeface="Merriweather"/>
              </a:rPr>
              <a:t>Files</a:t>
            </a:r>
            <a:endParaRPr b="1" sz="21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b="1" lang="en" sz="1400">
                <a:latin typeface="Merriweather"/>
                <a:ea typeface="Merriweather"/>
                <a:cs typeface="Merriweather"/>
                <a:sym typeface="Merriweather"/>
              </a:rPr>
              <a:t>Timer_A0.c</a:t>
            </a:r>
            <a:endParaRPr b="1"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0832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400">
                <a:latin typeface="Merriweather Light"/>
                <a:ea typeface="Merriweather Light"/>
                <a:cs typeface="Merriweather Light"/>
                <a:sym typeface="Merriweather Light"/>
              </a:rPr>
              <a:t>Coordinates ultrasonic trigger and echo signals</a:t>
            </a:r>
            <a:endParaRPr sz="14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b="1" lang="en" sz="1400">
                <a:latin typeface="Merriweather"/>
                <a:ea typeface="Merriweather"/>
                <a:cs typeface="Merriweather"/>
                <a:sym typeface="Merriweather"/>
              </a:rPr>
              <a:t>Timer_A1.c</a:t>
            </a:r>
            <a:endParaRPr b="1"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0832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400">
                <a:latin typeface="Merriweather Light"/>
                <a:ea typeface="Merriweather Light"/>
                <a:cs typeface="Merriweather Light"/>
                <a:sym typeface="Merriweather Light"/>
              </a:rPr>
              <a:t>Creates square wave signals for speakers</a:t>
            </a:r>
            <a:endParaRPr sz="14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b="1" lang="en" sz="1400">
                <a:latin typeface="Merriweather"/>
                <a:ea typeface="Merriweather"/>
                <a:cs typeface="Merriweather"/>
                <a:sym typeface="Merriweather"/>
              </a:rPr>
              <a:t>GPIO.c</a:t>
            </a:r>
            <a:endParaRPr b="1"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0832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400">
                <a:latin typeface="Merriweather Light"/>
                <a:ea typeface="Merriweather Light"/>
                <a:cs typeface="Merriweather Light"/>
                <a:sym typeface="Merriweather Light"/>
              </a:rPr>
              <a:t>Configures peripheral connections to sensors, LEDs, speakers, buttons, and killswitch</a:t>
            </a:r>
            <a:endParaRPr sz="14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0832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400">
                <a:latin typeface="Merriweather Light"/>
                <a:ea typeface="Merriweather Light"/>
                <a:cs typeface="Merriweather Light"/>
                <a:sym typeface="Merriweather Light"/>
              </a:rPr>
              <a:t>Drives status LEDs</a:t>
            </a:r>
            <a:endParaRPr sz="14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b="1" lang="en" sz="1400">
                <a:latin typeface="Merriweather"/>
                <a:ea typeface="Merriweather"/>
                <a:cs typeface="Merriweather"/>
                <a:sym typeface="Merriweather"/>
              </a:rPr>
              <a:t>Ultrasonic_Sensor.c</a:t>
            </a:r>
            <a:endParaRPr b="1"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0832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400">
                <a:latin typeface="Merriweather Light"/>
                <a:ea typeface="Merriweather Light"/>
                <a:cs typeface="Merriweather Light"/>
                <a:sym typeface="Merriweather Light"/>
              </a:rPr>
              <a:t>Triggers ultrasonic sensor and processes data</a:t>
            </a:r>
            <a:endParaRPr sz="14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6706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Speaker.c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0832" lvl="1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 Light"/>
              <a:buChar char="○"/>
            </a:pPr>
            <a:r>
              <a:rPr lang="en" sz="1400">
                <a:latin typeface="Merriweather Light"/>
                <a:ea typeface="Merriweather Light"/>
                <a:cs typeface="Merriweather Light"/>
                <a:sym typeface="Merriweather Light"/>
              </a:rPr>
              <a:t>Activates and deactivates speakers, plays tones </a:t>
            </a:r>
            <a:endParaRPr sz="14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